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5" r:id="rId4"/>
    <p:sldId id="266" r:id="rId5"/>
    <p:sldId id="267" r:id="rId6"/>
    <p:sldId id="258" r:id="rId7"/>
    <p:sldId id="259" r:id="rId8"/>
    <p:sldId id="260" r:id="rId9"/>
    <p:sldId id="261" r:id="rId10"/>
    <p:sldId id="268" r:id="rId11"/>
    <p:sldId id="263" r:id="rId12"/>
    <p:sldId id="262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0" autoAdjust="0"/>
  </p:normalViewPr>
  <p:slideViewPr>
    <p:cSldViewPr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0D6C-7488-40F7-A3F9-EFD23EA9D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5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3360-6965-43C8-92AC-CE0034CDA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9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AC4D-ACDB-40EB-9347-FD027164F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3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197FC-76DA-4704-97F5-5BC00BF64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ECEA1-85DB-4854-9651-11FF25213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31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EA76E-E4CA-4B27-B2B5-914A52611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0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677A5-53F6-4BA8-878D-BCCF42539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8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3113-088C-4ABA-9546-CDD26BEE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3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5FCE-9861-439A-9150-E18762BE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4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E6F1-C006-46D0-9BBA-3D0439BF1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76114-065F-48C9-85B3-ED5D62CE2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27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91294BE-E4FC-4FFF-B78F-C2FC28F32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4" r:id="rId2"/>
    <p:sldLayoutId id="2147483740" r:id="rId3"/>
    <p:sldLayoutId id="2147483735" r:id="rId4"/>
    <p:sldLayoutId id="2147483736" r:id="rId5"/>
    <p:sldLayoutId id="2147483737" r:id="rId6"/>
    <p:sldLayoutId id="2147483741" r:id="rId7"/>
    <p:sldLayoutId id="2147483742" r:id="rId8"/>
    <p:sldLayoutId id="2147483743" r:id="rId9"/>
    <p:sldLayoutId id="2147483738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uffer_overflow" TargetMode="External"/><Relationship Id="rId2" Type="http://schemas.openxmlformats.org/officeDocument/2006/relationships/hyperlink" Target="http://insecure.org/sploits/ping-o-death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ICMP_Echo_Reply" TargetMode="External"/><Relationship Id="rId4" Type="http://schemas.openxmlformats.org/officeDocument/2006/relationships/hyperlink" Target="http://en.wikipedia.org/wiki/Ping_of_deat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67544" y="1628800"/>
            <a:ext cx="8077200" cy="16733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err="1" smtClean="0">
                <a:solidFill>
                  <a:schemeClr val="accent1">
                    <a:satMod val="150000"/>
                  </a:schemeClr>
                </a:solidFill>
              </a:rPr>
              <a:t>Tinkl</a:t>
            </a:r>
            <a:r>
              <a:rPr lang="lt-LT" sz="6000" dirty="0" smtClean="0">
                <a:solidFill>
                  <a:schemeClr val="accent1">
                    <a:satMod val="150000"/>
                  </a:schemeClr>
                </a:solidFill>
              </a:rPr>
              <a:t>ų saugumas</a:t>
            </a:r>
            <a:r>
              <a:rPr lang="lt-LT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lt-LT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lt-LT" dirty="0" smtClean="0">
                <a:solidFill>
                  <a:schemeClr val="accent1">
                    <a:satMod val="150000"/>
                  </a:schemeClr>
                </a:solidFill>
              </a:rPr>
              <a:t>Buffer overflow</a:t>
            </a: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284984"/>
            <a:ext cx="3672408" cy="1301756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</a:t>
            </a:r>
            <a:r>
              <a:rPr lang="lt-LT" sz="2800" dirty="0" smtClean="0"/>
              <a:t>mitrij </a:t>
            </a:r>
            <a:r>
              <a:rPr lang="en-US" sz="2800" dirty="0" err="1" smtClean="0"/>
              <a:t>Biriukov</a:t>
            </a:r>
            <a:endParaRPr lang="lt-LT" sz="2800" dirty="0" smtClean="0"/>
          </a:p>
          <a:p>
            <a:pPr eaLnBrk="1" hangingPunct="1"/>
            <a:r>
              <a:rPr lang="en-US" sz="2800" dirty="0" smtClean="0"/>
              <a:t>V</a:t>
            </a:r>
            <a:r>
              <a:rPr lang="lt-LT" sz="2800" dirty="0" smtClean="0"/>
              <a:t>ytautas</a:t>
            </a:r>
            <a:r>
              <a:rPr lang="en-US" sz="2800" dirty="0" smtClean="0"/>
              <a:t> </a:t>
            </a:r>
            <a:r>
              <a:rPr lang="en-US" sz="2800" dirty="0" err="1" smtClean="0"/>
              <a:t>Grai</a:t>
            </a:r>
            <a:r>
              <a:rPr lang="lt-LT" sz="2800" dirty="0" smtClean="0"/>
              <a:t>čiūnas</a:t>
            </a:r>
            <a:endParaRPr lang="en-US" sz="28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31840" y="5733256"/>
            <a:ext cx="2951162" cy="908481"/>
          </a:xfrm>
          <a:prstGeom prst="rect">
            <a:avLst/>
          </a:prstGeom>
        </p:spPr>
        <p:txBody>
          <a:bodyPr lIns="118872" tIns="0" rIns="45720" bIns="0" anchor="b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lt-LT" sz="2800" dirty="0" smtClean="0">
                <a:solidFill>
                  <a:srgbClr val="FFFFFF"/>
                </a:solidFill>
                <a:latin typeface="+mj-lt"/>
              </a:rPr>
              <a:t>VU </a:t>
            </a:r>
            <a:r>
              <a:rPr lang="lt-LT" sz="2800" dirty="0" smtClean="0">
                <a:solidFill>
                  <a:srgbClr val="FFFFFF"/>
                </a:solidFill>
                <a:latin typeface="+mj-lt"/>
              </a:rPr>
              <a:t>MIF</a:t>
            </a:r>
            <a:endParaRPr lang="en-US" sz="2800" dirty="0" smtClean="0">
              <a:solidFill>
                <a:srgbClr val="FFFFFF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  </a:t>
            </a:r>
            <a:r>
              <a:rPr lang="lt-LT" sz="2800" dirty="0" smtClean="0">
                <a:solidFill>
                  <a:srgbClr val="FFFFFF"/>
                </a:solidFill>
                <a:latin typeface="+mj-lt"/>
              </a:rPr>
              <a:t>2012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Screenshot </a:t>
            </a:r>
            <a:r>
              <a:rPr lang="en-US" dirty="0" smtClean="0"/>
              <a:t>#3 (Windows 95 Crash)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01812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3329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Video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7" name="capture-6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450" y="1774825"/>
            <a:ext cx="7021513" cy="4625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accent1">
                    <a:satMod val="150000"/>
                  </a:schemeClr>
                </a:solidFill>
              </a:rPr>
              <a:t>Laboratorinio darbo išvados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t-LT" dirty="0" smtClean="0"/>
              <a:t>Sužinojome daugiau apie buferio perpildymą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lt-LT" dirty="0" smtClean="0"/>
              <a:t>POD.</a:t>
            </a:r>
          </a:p>
          <a:p>
            <a:pPr eaLnBrk="1" hangingPunct="1"/>
            <a:r>
              <a:rPr lang="lt-LT" dirty="0" smtClean="0"/>
              <a:t>Išmokome praktiškai padaryti buferio perpildymą ant lengvai pažeidžiamos OS.</a:t>
            </a:r>
          </a:p>
          <a:p>
            <a:pPr eaLnBrk="1" hangingPunct="1"/>
            <a:r>
              <a:rPr lang="lt-LT" dirty="0" smtClean="0"/>
              <a:t>Įsitikinome, kad aplink mus veikiami serveriai yra sunkiai palaužiami naudojant Buffer overflow</a:t>
            </a:r>
            <a:r>
              <a:rPr lang="en-US" dirty="0" smtClean="0"/>
              <a:t> </a:t>
            </a:r>
            <a:r>
              <a:rPr lang="en-US" dirty="0" err="1" smtClean="0"/>
              <a:t>atakas</a:t>
            </a:r>
            <a:r>
              <a:rPr lang="en-US" dirty="0" smtClean="0"/>
              <a:t> </a:t>
            </a:r>
            <a:r>
              <a:rPr lang="lt-LT" dirty="0" smtClean="0"/>
              <a:t>.</a:t>
            </a:r>
          </a:p>
          <a:p>
            <a:pPr eaLnBrk="1" hangingPunct="1"/>
            <a:r>
              <a:rPr lang="lt-LT" dirty="0" smtClean="0"/>
              <a:t>Ateityje stengsimės tobulinti savo įgudžius ir padaryti šį laboratoriną darbą dar kartą.</a:t>
            </a:r>
          </a:p>
          <a:p>
            <a:pPr eaLnBrk="1" hangingPunct="1"/>
            <a:endParaRPr lang="lt-L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accent1">
                    <a:satMod val="150000"/>
                  </a:schemeClr>
                </a:solidFill>
              </a:rPr>
              <a:t>Pabaiga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6387" name="Picture 2" descr="C:\Users\Arew\Desktop\BSOD___Blue_Screen_Of_Death_by_koscu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7488" y="1774825"/>
            <a:ext cx="6169025" cy="4625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Šaltiniai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62597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http://insecure.org/sploits/ping-o-death.html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http://en.wikipedia.org/wiki/Buffer_overflow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http://en.wikipedia.org/wiki/Ping_of_death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http://en.wikipedia.org/wiki/ICMP_Echo_Rep</a:t>
            </a:r>
            <a:r>
              <a:rPr lang="lt-LT" dirty="0" smtClean="0">
                <a:hlinkClick r:id="rId5"/>
              </a:rPr>
              <a:t>l</a:t>
            </a:r>
            <a:r>
              <a:rPr lang="en-US" dirty="0" smtClean="0">
                <a:hlinkClick r:id="rId5"/>
              </a:rPr>
              <a:t>y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7326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6" descr="http://www.mastropaolo.com/blogpics/hack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90770"/>
            <a:ext cx="3744416" cy="299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accent1">
                    <a:satMod val="150000"/>
                  </a:schemeClr>
                </a:solidFill>
              </a:rPr>
              <a:t>Buffer Overflow</a:t>
            </a: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51520" y="1556791"/>
            <a:ext cx="4536504" cy="5111973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lt-LT" sz="2400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lt-LT" sz="2400" dirty="0" smtClean="0"/>
              <a:t>Buferio perpildymas arba duomenų perpildymo klaida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lt-LT" sz="2400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lt-LT" sz="2400" dirty="0" smtClean="0"/>
              <a:t>Klaida, kai buferyje užpildytas duomenimis tiek, kad nebėra vietos į jį siunčiamiems naujiems duomenims įrašyti.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lt-LT" sz="2400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lt-LT" sz="2400" dirty="0" smtClean="0"/>
              <a:t>Įvyksta, kai įtaisas nesuspėja apdoroti į jo buferį tiekiamų duomenų ir negali sustabdyti jų tiekimo.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860032" y="1588429"/>
            <a:ext cx="3775075" cy="2002978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lt-LT" sz="2400" dirty="0" smtClean="0"/>
              <a:t>Klaidos galima išvengti padidinus buferio talpą. Daugelyje programų buferio talpą galima </a:t>
            </a:r>
            <a:r>
              <a:rPr lang="lt-LT" sz="2400" dirty="0" smtClean="0"/>
              <a:t>reguliuot</a:t>
            </a:r>
            <a:r>
              <a:rPr lang="en-US" sz="2400" dirty="0" err="1" smtClean="0"/>
              <a:t>i</a:t>
            </a:r>
            <a:endParaRPr lang="lt-LT" sz="2400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Ping of Death</a:t>
            </a:r>
            <a:r>
              <a:rPr lang="lt-LT" dirty="0" smtClean="0"/>
              <a:t>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628800"/>
            <a:ext cx="8363272" cy="4623816"/>
          </a:xfrm>
        </p:spPr>
        <p:txBody>
          <a:bodyPr/>
          <a:lstStyle/>
          <a:p>
            <a:r>
              <a:rPr lang="en-US" dirty="0" err="1" smtClean="0"/>
              <a:t>Buvo</a:t>
            </a:r>
            <a:r>
              <a:rPr lang="en-US" dirty="0" smtClean="0"/>
              <a:t> </a:t>
            </a:r>
            <a:r>
              <a:rPr lang="en-US" dirty="0" err="1" smtClean="0"/>
              <a:t>aktualus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/>
              <a:t>1997 </a:t>
            </a:r>
            <a:r>
              <a:rPr lang="en-US" dirty="0" smtClean="0"/>
              <a:t>m</a:t>
            </a:r>
            <a:r>
              <a:rPr lang="lt-LT" dirty="0" smtClean="0"/>
              <a:t>etų</a:t>
            </a:r>
            <a:endParaRPr lang="en-US" dirty="0" smtClean="0"/>
          </a:p>
          <a:p>
            <a:r>
              <a:rPr lang="lt-LT" dirty="0" smtClean="0"/>
              <a:t>Pažeidžiamos OS: </a:t>
            </a:r>
            <a:r>
              <a:rPr lang="en-US" dirty="0"/>
              <a:t>Unix, Linux, Mac, </a:t>
            </a:r>
            <a:r>
              <a:rPr lang="en-US" dirty="0" smtClean="0"/>
              <a:t>Windows</a:t>
            </a:r>
            <a:r>
              <a:rPr lang="lt-LT" dirty="0" smtClean="0"/>
              <a:t> ir t.t.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497045"/>
              </p:ext>
            </p:extLst>
          </p:nvPr>
        </p:nvGraphicFramePr>
        <p:xfrm>
          <a:off x="467544" y="2708920"/>
          <a:ext cx="8229600" cy="388616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r>
                        <a:rPr lang="lt-LT" dirty="0">
                          <a:solidFill>
                            <a:schemeClr val="bg1"/>
                          </a:solidFill>
                        </a:rPr>
                        <a:t>Operacinė sistema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Versija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dirty="0">
                          <a:solidFill>
                            <a:schemeClr val="bg1"/>
                          </a:solidFill>
                        </a:rPr>
                        <a:t>Pasekmės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lt-LT" dirty="0" smtClean="0"/>
                        <a:t>AIX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3,</a:t>
                      </a:r>
                      <a:r>
                        <a:rPr lang="lt-LT" baseline="0" dirty="0" smtClean="0"/>
                        <a:t> 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system dump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Solaris (x86)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Persikrauna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Minix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1.7.4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Užstringa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HP3000 MPE/iX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4.0, 5.0, 5.5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/>
                        <a:t>Sisteminė klaida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lt-LT" dirty="0" smtClean="0"/>
                        <a:t>M</a:t>
                      </a:r>
                      <a:r>
                        <a:rPr lang="en-US" dirty="0" smtClean="0"/>
                        <a:t>S</a:t>
                      </a:r>
                      <a:r>
                        <a:rPr lang="lt-LT" dirty="0" smtClean="0"/>
                        <a:t> </a:t>
                      </a:r>
                      <a:r>
                        <a:rPr lang="en-US" dirty="0" smtClean="0"/>
                        <a:t>DOS with </a:t>
                      </a:r>
                      <a:r>
                        <a:rPr lang="en-US" dirty="0" err="1" smtClean="0"/>
                        <a:t>Lan</a:t>
                      </a:r>
                      <a:r>
                        <a:rPr lang="en-US" dirty="0" smtClean="0"/>
                        <a:t> Workplace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Visos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Užstringa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40">
                <a:tc>
                  <a:txBody>
                    <a:bodyPr/>
                    <a:lstStyle/>
                    <a:p>
                      <a:r>
                        <a:rPr lang="en-US" dirty="0"/>
                        <a:t>Apple Mac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MacOs 7.x.x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Užstringa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3.x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Spontaneous reboot or kernel panic</a:t>
                      </a:r>
                      <a:endParaRPr lang="lt-L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r>
                        <a:rPr lang="lt-LT" baseline="0" dirty="0" smtClean="0"/>
                        <a:t> </a:t>
                      </a:r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Visos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Užstringa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1" y="5229200"/>
            <a:ext cx="6344967" cy="1451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Ping of Death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8291264" cy="4623816"/>
          </a:xfrm>
        </p:spPr>
        <p:txBody>
          <a:bodyPr/>
          <a:lstStyle/>
          <a:p>
            <a:r>
              <a:rPr lang="lt-LT" dirty="0" smtClean="0"/>
              <a:t>Siunčiama ECHO užklausą ICMP protokolų, kurios paketo dydis yra daugiau negu </a:t>
            </a:r>
            <a:r>
              <a:rPr lang="en-US" dirty="0" smtClean="0"/>
              <a:t>6553</a:t>
            </a:r>
            <a:r>
              <a:rPr lang="lt-LT" dirty="0" smtClean="0"/>
              <a:t>5 baitai</a:t>
            </a:r>
          </a:p>
          <a:p>
            <a:r>
              <a:rPr lang="lt-LT" dirty="0" smtClean="0"/>
              <a:t>Pagal </a:t>
            </a:r>
            <a:r>
              <a:rPr lang="en-US" dirty="0" smtClean="0"/>
              <a:t>RFC-791</a:t>
            </a:r>
            <a:r>
              <a:rPr lang="lt-LT" dirty="0"/>
              <a:t>,</a:t>
            </a:r>
            <a:r>
              <a:rPr lang="lt-LT" dirty="0" smtClean="0"/>
              <a:t> IPv4 paketo maksimalus dydis yra </a:t>
            </a:r>
            <a:r>
              <a:rPr lang="en-US" dirty="0"/>
              <a:t>65535 </a:t>
            </a:r>
            <a:r>
              <a:rPr lang="en-US" dirty="0" err="1"/>
              <a:t>baitai</a:t>
            </a:r>
            <a:r>
              <a:rPr lang="en-US" dirty="0" smtClean="0"/>
              <a:t>.</a:t>
            </a:r>
            <a:endParaRPr lang="lt-LT" dirty="0" smtClean="0"/>
          </a:p>
          <a:p>
            <a:endParaRPr lang="lt-LT" dirty="0" smtClean="0"/>
          </a:p>
          <a:p>
            <a:r>
              <a:rPr lang="lt-LT" dirty="0" smtClean="0"/>
              <a:t>Attacker: SEND ECHO -&gt; Paketo fragmentacija -&gt; ... -&gt;</a:t>
            </a:r>
            <a:r>
              <a:rPr lang="lt-LT" dirty="0"/>
              <a:t> </a:t>
            </a:r>
            <a:r>
              <a:rPr lang="lt-LT" dirty="0" smtClean="0"/>
              <a:t>Host: POD paketo d</a:t>
            </a:r>
            <a:r>
              <a:rPr lang="en-US" dirty="0" err="1" smtClean="0"/>
              <a:t>efragment</a:t>
            </a:r>
            <a:r>
              <a:rPr lang="lt-LT" dirty="0" smtClean="0"/>
              <a:t>acija -&gt; Buferio perpildymas -&gt; Įvairios pasekmės</a:t>
            </a:r>
          </a:p>
        </p:txBody>
      </p:sp>
    </p:spTree>
    <p:extLst>
      <p:ext uri="{BB962C8B-B14F-4D97-AF65-F5344CB8AC3E}">
        <p14:creationId xmlns:p14="http://schemas.microsoft.com/office/powerpoint/2010/main" val="26773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3456384" cy="230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Ping Of Death apsauga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769435"/>
            <a:ext cx="8640960" cy="5088565"/>
          </a:xfrm>
        </p:spPr>
        <p:txBody>
          <a:bodyPr/>
          <a:lstStyle/>
          <a:p>
            <a:pPr marL="119062" indent="0">
              <a:buNone/>
            </a:pPr>
            <a:endParaRPr lang="lt-LT" dirty="0" smtClean="0"/>
          </a:p>
          <a:p>
            <a:pPr marL="119062" indent="0">
              <a:buNone/>
            </a:pPr>
            <a:r>
              <a:rPr lang="lt-LT" dirty="0" smtClean="0"/>
              <a:t>Efektyvi apsauga:</a:t>
            </a:r>
          </a:p>
          <a:p>
            <a:r>
              <a:rPr lang="lt-LT" dirty="0" smtClean="0"/>
              <a:t>Atnaujinti seną OS (patch)</a:t>
            </a:r>
          </a:p>
          <a:p>
            <a:pPr marL="119062" indent="0">
              <a:buNone/>
            </a:pPr>
            <a:endParaRPr lang="lt-LT" dirty="0" smtClean="0"/>
          </a:p>
          <a:p>
            <a:pPr marL="119062" indent="0">
              <a:buNone/>
            </a:pPr>
            <a:r>
              <a:rPr lang="lt-LT" dirty="0" smtClean="0"/>
              <a:t>Mažiau efektyvi apsauga:</a:t>
            </a:r>
            <a:endParaRPr lang="lt-LT" dirty="0"/>
          </a:p>
          <a:p>
            <a:r>
              <a:rPr lang="lt-LT" dirty="0" smtClean="0"/>
              <a:t>Naudoti </a:t>
            </a:r>
            <a:r>
              <a:rPr lang="lt-LT" dirty="0"/>
              <a:t>ugniasienė </a:t>
            </a:r>
            <a:r>
              <a:rPr lang="lt-LT" dirty="0" smtClean="0"/>
              <a:t>(laikinas sprendimas)</a:t>
            </a:r>
          </a:p>
          <a:p>
            <a:pPr lvl="1"/>
            <a:r>
              <a:rPr lang="lt-LT" dirty="0" smtClean="0"/>
              <a:t>Tačiau jeigu yra servisų su aktyviais portais, sistema yra neatspari POD.</a:t>
            </a:r>
          </a:p>
          <a:p>
            <a:r>
              <a:rPr lang="lt-LT" dirty="0" smtClean="0"/>
              <a:t>Blokuoti arba visus, arba sufragmentuotuos ICMP ECHO </a:t>
            </a:r>
            <a:r>
              <a:rPr lang="lt-LT" dirty="0" smtClean="0"/>
              <a:t>paketus</a:t>
            </a:r>
            <a:endParaRPr lang="lt-LT" b="1" dirty="0" smtClean="0"/>
          </a:p>
          <a:p>
            <a:pPr lvl="1"/>
            <a:r>
              <a:rPr lang="lt-LT" dirty="0" smtClean="0"/>
              <a:t>Block ECHO Requests &gt; MTU</a:t>
            </a:r>
          </a:p>
        </p:txBody>
      </p:sp>
    </p:spTree>
    <p:extLst>
      <p:ext uri="{BB962C8B-B14F-4D97-AF65-F5344CB8AC3E}">
        <p14:creationId xmlns:p14="http://schemas.microsoft.com/office/powerpoint/2010/main" val="26552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73588"/>
            <a:ext cx="976452" cy="1169871"/>
          </a:xfrm>
          <a:prstGeom prst="rect">
            <a:avLst/>
          </a:prstGeom>
        </p:spPr>
      </p:pic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accent1">
                    <a:satMod val="150000"/>
                  </a:schemeClr>
                </a:solidFill>
              </a:rPr>
              <a:t>Laboratorinis įgyvendinimas</a:t>
            </a: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74222" y="1664804"/>
            <a:ext cx="4362450" cy="2916324"/>
          </a:xfrm>
        </p:spPr>
        <p:txBody>
          <a:bodyPr rtlCol="0">
            <a:normAutofit fontScale="92500" lnSpcReduction="20000"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lt-LT" sz="2000" dirty="0" smtClean="0"/>
              <a:t>Resursai skirti laboratorinio įgyvendinimui: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lt-LT" sz="2000" dirty="0" smtClean="0"/>
              <a:t>C programavimo kalba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lt-LT" sz="2000" dirty="0" smtClean="0"/>
              <a:t>VM: Windows 95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lt-LT" sz="2000" dirty="0" smtClean="0"/>
              <a:t>VM: Ubuntu 11.10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lt-LT" sz="2000" dirty="0" smtClean="0"/>
              <a:t>Windows 7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lt-LT" sz="2000" dirty="0" smtClean="0"/>
              <a:t>VMWare Workstation</a:t>
            </a:r>
            <a:endParaRPr lang="en-US" sz="2000" dirty="0" smtClean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287871" y="1627103"/>
            <a:ext cx="4606925" cy="3846485"/>
          </a:xfrm>
        </p:spPr>
        <p:txBody>
          <a:bodyPr rtlCol="0">
            <a:normAutofit fontScale="92500" lnSpcReduction="20000"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lt-LT" sz="2400" dirty="0" smtClean="0"/>
              <a:t>Įgyvendinimas: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lt-LT" sz="2400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lt-LT" sz="2400" dirty="0" smtClean="0"/>
              <a:t>1. Į kompiuterį su Windows 7 įrašėme VMWare Workstation.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lt-LT" sz="2400" dirty="0" smtClean="0"/>
              <a:t>2. Įdiegėme Ubuntu (kaip VM)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lt-LT" sz="2400" dirty="0" smtClean="0"/>
              <a:t>3. Įdiegėme Windows 95 (kaip VM), kuri turi daug apsaugos spragų ir yra lengvai pažeidžiama.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lt-LT" sz="2400" dirty="0"/>
              <a:t>4</a:t>
            </a:r>
            <a:r>
              <a:rPr lang="lt-LT" sz="2400" dirty="0" smtClean="0"/>
              <a:t>. C kalba parašytą programą paleidome Ubuntu operacinėje sistemoje suvesdami atakuojamo kompiuterio IP ir gateway adresus bei paketų kiekį.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lt-LT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" y="4797152"/>
            <a:ext cx="1129235" cy="1108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3" y="5841339"/>
            <a:ext cx="802120" cy="802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1" y="4797152"/>
            <a:ext cx="3145775" cy="196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mtClean="0">
                <a:solidFill>
                  <a:schemeClr val="accent1">
                    <a:satMod val="150000"/>
                  </a:schemeClr>
                </a:solidFill>
              </a:rPr>
              <a:t>Realaus gyvenimo atvejai</a:t>
            </a:r>
            <a:endParaRPr lang="en-US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29600" cy="4625975"/>
          </a:xfrm>
        </p:spPr>
        <p:txBody>
          <a:bodyPr/>
          <a:lstStyle/>
          <a:p>
            <a:pPr eaLnBrk="1" hangingPunct="1"/>
            <a:r>
              <a:rPr lang="lt-LT" dirty="0" smtClean="0"/>
              <a:t>Realiame gyvenime surasti tokių didelių OS veikimo spragų yra be galo sunku. </a:t>
            </a:r>
          </a:p>
          <a:p>
            <a:pPr eaLnBrk="1" hangingPunct="1"/>
            <a:r>
              <a:rPr lang="lt-LT" dirty="0" smtClean="0"/>
              <a:t>Visi serveriai bei kompiuterinė įranga naudoja naujausias OS bei programinę įrangą, todėl pažeidimų rasti nepavyko </a:t>
            </a:r>
            <a:r>
              <a:rPr lang="en-US" dirty="0" smtClean="0"/>
              <a:t>=(</a:t>
            </a:r>
            <a:endParaRPr lang="lt-LT" dirty="0" smtClean="0"/>
          </a:p>
          <a:p>
            <a:pPr eaLnBrk="1" hangingPunct="1"/>
            <a:r>
              <a:rPr lang="lt-LT" dirty="0" smtClean="0"/>
              <a:t>Įvykdyti ataką šiuolaikiuose kompiuteriuose naudojant </a:t>
            </a:r>
            <a:r>
              <a:rPr lang="en-US" dirty="0" smtClean="0"/>
              <a:t>“</a:t>
            </a:r>
            <a:r>
              <a:rPr lang="lt-LT" dirty="0" smtClean="0"/>
              <a:t>nesupatčintą</a:t>
            </a:r>
            <a:r>
              <a:rPr lang="en-US" dirty="0" smtClean="0"/>
              <a:t>”</a:t>
            </a:r>
            <a:r>
              <a:rPr lang="lt-LT" dirty="0" smtClean="0"/>
              <a:t> </a:t>
            </a:r>
            <a:r>
              <a:rPr lang="lt-LT" i="1" dirty="0" smtClean="0"/>
              <a:t>ping</a:t>
            </a:r>
            <a:r>
              <a:rPr lang="lt-LT" dirty="0" smtClean="0"/>
              <a:t> komanda yra neįmanoma.</a:t>
            </a:r>
          </a:p>
          <a:p>
            <a:pPr eaLnBrk="1" hangingPunct="1"/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patys</a:t>
            </a:r>
            <a:r>
              <a:rPr lang="en-US" dirty="0" smtClean="0"/>
              <a:t> </a:t>
            </a:r>
            <a:r>
              <a:rPr lang="en-US" dirty="0" err="1" smtClean="0"/>
              <a:t>imitavome</a:t>
            </a:r>
            <a:r>
              <a:rPr lang="en-US" dirty="0" smtClean="0"/>
              <a:t> </a:t>
            </a:r>
            <a:r>
              <a:rPr lang="en-US" dirty="0" err="1" smtClean="0"/>
              <a:t>sen</a:t>
            </a:r>
            <a:r>
              <a:rPr lang="lt-LT" dirty="0" smtClean="0"/>
              <a:t>ą kompiuterį su Windows 95 OS.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accent1">
                    <a:satMod val="150000"/>
                  </a:schemeClr>
                </a:solidFill>
              </a:rPr>
              <a:t>Screenshot #1 (POD C program)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44" t="4125" r="40544" b="685"/>
          <a:stretch/>
        </p:blipFill>
        <p:spPr>
          <a:xfrm>
            <a:off x="-3840480" y="2103120"/>
            <a:ext cx="10097394" cy="429768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50" t="4695" r="50950" b="-7572"/>
          <a:stretch/>
        </p:blipFill>
        <p:spPr>
          <a:xfrm>
            <a:off x="-612576" y="2132856"/>
            <a:ext cx="9144000" cy="420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accent1">
                    <a:satMod val="150000"/>
                  </a:schemeClr>
                </a:solidFill>
              </a:rPr>
              <a:t>Screenshot #2 (Sending...)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t-LT" smtClean="0"/>
              <a:t>Ubuntu paleidimo komandos, pasiruošimas overflowui</a:t>
            </a:r>
          </a:p>
          <a:p>
            <a:pPr eaLnBrk="1" hangingPunct="1">
              <a:buFont typeface="Wingdings 2" pitchFamily="18" charset="2"/>
              <a:buNone/>
            </a:pPr>
            <a:endParaRPr lang="lt-LT" smtClean="0"/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628837"/>
            <a:ext cx="8064500" cy="46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152</TotalTime>
  <Words>488</Words>
  <Application>Microsoft Office PowerPoint</Application>
  <PresentationFormat>On-screen Show (4:3)</PresentationFormat>
  <Paragraphs>92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Tinklų saugumas Buffer overflow</vt:lpstr>
      <vt:lpstr>Buffer Overflow</vt:lpstr>
      <vt:lpstr>Ping of Death (1)</vt:lpstr>
      <vt:lpstr>Ping of Death (2)</vt:lpstr>
      <vt:lpstr>Ping Of Death apsauga</vt:lpstr>
      <vt:lpstr>Laboratorinis įgyvendinimas</vt:lpstr>
      <vt:lpstr>Realaus gyvenimo atvejai</vt:lpstr>
      <vt:lpstr>Screenshot #1 (POD C program)</vt:lpstr>
      <vt:lpstr>Screenshot #2 (Sending...) </vt:lpstr>
      <vt:lpstr>Screenshot #3 (Windows 95 Crash)</vt:lpstr>
      <vt:lpstr>Video</vt:lpstr>
      <vt:lpstr>Laboratorinio darbo išvados</vt:lpstr>
      <vt:lpstr>Pabaiga</vt:lpstr>
      <vt:lpstr>Šaltiniai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Tinklų saugumas</dc:title>
  <dc:creator>simonask</dc:creator>
  <cp:lastModifiedBy>Dmitrij</cp:lastModifiedBy>
  <cp:revision>25</cp:revision>
  <dcterms:created xsi:type="dcterms:W3CDTF">2012-03-21T15:32:53Z</dcterms:created>
  <dcterms:modified xsi:type="dcterms:W3CDTF">2012-04-16T20:14:39Z</dcterms:modified>
</cp:coreProperties>
</file>